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DC9DB-6747-1B54-5AB0-A5EF31C3D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D36D15-154F-0FDE-3B30-3FFF4C622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A624AC-5B87-E500-AAD9-D5E21261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90BBAF-56AD-F964-600D-AA15B0981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113182-62B8-9327-F5C4-2C513FA2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59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9E695-BD7B-DBF2-6B5F-B646E74D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535378-CBC6-30F3-F052-11911A64A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1E7D9-473C-C40B-1675-55136DCBF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9B9DF4-9D5C-6273-1E39-44B59F5C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73D790-0F15-888A-5887-2E5769F8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0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3ED6BC-0343-8024-5B69-A80557CD9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1DBE26-57D0-B4A3-E21B-E1708B3BA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490759-19FD-816A-95AF-4E3423F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194703-4C4D-2C23-F058-A14A8AC9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05BB99-AEA4-41EB-69BF-562F264B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00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DCEE8-186F-3357-348F-6F79F127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8814A8-6927-0F3A-BCA7-562005343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905CD2-B2E8-5907-B0D1-1704C4555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001E86-D905-C94E-5810-258A7A1C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647861-A72F-CEC5-AF6A-CE15DD1B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75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5E44DF-0033-1F09-841E-DBD6BB74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E5EFA6-8839-B868-FDE8-9CB50813D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B63E59-53E2-E4FC-1F92-33BFE58AD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D4B0EC-620F-5DCD-C2FA-47C33DC87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F0332B-095B-D013-ADDC-04080896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39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1AD39E-C73B-D71B-CD4F-FAA57D54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29E38D-FCF0-CA13-EFAA-B4B75185C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044C78-E62F-A7DF-6A3F-5B5DD29BC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708433-9A3F-E19F-ACCA-2A728F4C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565DCE-A503-563B-99F6-AC88B8E8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01DDAD-4CC8-69F6-2840-4EFA6B6A8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38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868750-8C28-3C5F-0C61-0A2D872B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0F849B-673F-766A-AB31-958F2C243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F52EA7-6E6B-BDFD-3965-18704606D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467D626-C116-31C1-3E87-36DCF9A1F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962E2F-2E8D-2784-E89D-60179BB52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365C24-C156-2981-D455-B1F7584E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CCFE00-2433-0E16-8272-F7DAC52E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E03FEE0-7D73-5B02-3572-042F0B9D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10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95FBAC-61BB-4DC1-FAEC-5B6485825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4D7A3BC-953E-7453-8671-24F84B3F8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D0913C-B1EF-F80A-29F3-2629BB75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3DEB24-0640-F5EF-A763-22C8CC1F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63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07B806-CB97-7B0A-9B73-D2D5A96E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1120B9-654C-44E4-1097-C14E8AD3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996BA9-BDED-268C-AFF9-92014626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09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CAD85A-9295-D5E2-07A0-0217DA243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892DB7-9289-2DE5-5C95-11A45C1E5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D71808-8628-0410-5759-6B1BDE879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D62C56-F31F-FC7A-2D5C-5AFE36A89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17472E-FA88-EC51-8E83-4D9411914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7B752E-E31E-F960-6708-C4445364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42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DC5EF-205E-4A5B-70FC-EA124827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B50090-E5C9-0D22-60E1-5570169D8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55B019-2D5A-07C2-8EF0-9FDC226F9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29C503-DABA-FBFC-11B5-A090C526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EEF1F3-A926-2681-6093-4169777D9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1B5488-76C0-265E-CD4B-7F5D2636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9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3B67EB-5FE8-0350-3EBA-CEEE7576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9F289B-4009-8B65-E31B-EDEEFBF83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B35C5E-FB9D-67FD-7E4F-6F082E92E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EEB1-36E6-4FD6-A5E1-9DDB207021C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C01220-78D8-6E76-A0B7-666A61C5A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2FD24A-9B01-2BCB-B227-D3F293EC3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EFDF-C2DA-407F-A191-532B00896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54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4A5B975-B7C5-83EF-552F-D98379C54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472" y="-55841"/>
            <a:ext cx="4467792" cy="3060541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solidFill>
                  <a:srgbClr val="FFFFFF"/>
                </a:solidFill>
              </a:rPr>
              <a:t>新ｽﾀﾝﾌﾟｶｰﾄﾞご案内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6F8490-91FB-96A2-3918-35EBBBAEC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2" y="3177716"/>
            <a:ext cx="5241984" cy="3348335"/>
          </a:xfrm>
        </p:spPr>
        <p:txBody>
          <a:bodyPr>
            <a:normAutofit/>
          </a:bodyPr>
          <a:lstStyle/>
          <a:p>
            <a:r>
              <a:rPr kumimoji="1" lang="ja-JP" altLang="en-US" sz="1600" dirty="0">
                <a:solidFill>
                  <a:srgbClr val="FFFFFF"/>
                </a:solidFill>
              </a:rPr>
              <a:t>この度</a:t>
            </a:r>
            <a:r>
              <a:rPr kumimoji="1" lang="en-US" altLang="ja-JP" sz="1600" dirty="0">
                <a:solidFill>
                  <a:srgbClr val="FFFFFF"/>
                </a:solidFill>
              </a:rPr>
              <a:t>4</a:t>
            </a:r>
            <a:r>
              <a:rPr kumimoji="1" lang="ja-JP" altLang="en-US" sz="1600" dirty="0">
                <a:solidFill>
                  <a:srgbClr val="FFFFFF"/>
                </a:solidFill>
              </a:rPr>
              <a:t>月</a:t>
            </a:r>
            <a:r>
              <a:rPr kumimoji="1" lang="en-US" altLang="ja-JP" sz="1600" dirty="0">
                <a:solidFill>
                  <a:srgbClr val="FFFFFF"/>
                </a:solidFill>
              </a:rPr>
              <a:t>1</a:t>
            </a:r>
            <a:r>
              <a:rPr kumimoji="1" lang="ja-JP" altLang="en-US" sz="1600" dirty="0">
                <a:solidFill>
                  <a:srgbClr val="FFFFFF"/>
                </a:solidFill>
              </a:rPr>
              <a:t>日よりｽﾀﾝﾌﾟｶｰ</a:t>
            </a:r>
            <a:r>
              <a:rPr lang="ja-JP" altLang="en-US" sz="1600" dirty="0">
                <a:solidFill>
                  <a:srgbClr val="FFFFFF"/>
                </a:solidFill>
              </a:rPr>
              <a:t>ﾄﾞ</a:t>
            </a:r>
            <a:r>
              <a:rPr kumimoji="1" lang="ja-JP" altLang="en-US" sz="1600" dirty="0">
                <a:solidFill>
                  <a:srgbClr val="FFFFFF"/>
                </a:solidFill>
              </a:rPr>
              <a:t>がﾘﾆｭｰｱﾙされますので、</a:t>
            </a:r>
            <a:endParaRPr kumimoji="1" lang="en-US" altLang="ja-JP" sz="1600" dirty="0">
              <a:solidFill>
                <a:srgbClr val="FFFFFF"/>
              </a:solidFill>
            </a:endParaRPr>
          </a:p>
          <a:p>
            <a:r>
              <a:rPr kumimoji="1" lang="ja-JP" altLang="en-US" sz="1600" dirty="0">
                <a:solidFill>
                  <a:srgbClr val="FFFFFF"/>
                </a:solidFill>
              </a:rPr>
              <a:t>ご案内いたします。</a:t>
            </a:r>
            <a:endParaRPr kumimoji="1" lang="en-US" altLang="ja-JP" sz="1600" dirty="0">
              <a:solidFill>
                <a:srgbClr val="FFFFFF"/>
              </a:solidFill>
            </a:endParaRPr>
          </a:p>
          <a:p>
            <a:r>
              <a:rPr kumimoji="1" lang="ja-JP" altLang="en-US" sz="1600" dirty="0">
                <a:solidFill>
                  <a:srgbClr val="FFFFFF"/>
                </a:solidFill>
              </a:rPr>
              <a:t>これまでの</a:t>
            </a:r>
            <a:r>
              <a:rPr lang="ja-JP" altLang="en-US" sz="1600" dirty="0">
                <a:solidFill>
                  <a:srgbClr val="FFFFFF"/>
                </a:solidFill>
              </a:rPr>
              <a:t>ｻｰﾋﾞｽ</a:t>
            </a:r>
            <a:r>
              <a:rPr kumimoji="1" lang="ja-JP" altLang="en-US" sz="1600" dirty="0">
                <a:solidFill>
                  <a:srgbClr val="FFFFFF"/>
                </a:solidFill>
              </a:rPr>
              <a:t>は個人ﾌﾟﾛｸﾞﾗﾑやﾚﾝﾀﾙｺｰﾄで区別されて</a:t>
            </a:r>
            <a:endParaRPr kumimoji="1" lang="en-US" altLang="ja-JP" sz="1600" dirty="0">
              <a:solidFill>
                <a:srgbClr val="FFFFFF"/>
              </a:solidFill>
            </a:endParaRPr>
          </a:p>
          <a:p>
            <a:r>
              <a:rPr kumimoji="1" lang="ja-JP" altLang="en-US" sz="1600" dirty="0">
                <a:solidFill>
                  <a:srgbClr val="FFFFFF"/>
                </a:solidFill>
              </a:rPr>
              <a:t>おりましたが、今後は貯まったｽﾀﾝﾌﾟはどちらにも</a:t>
            </a:r>
            <a:endParaRPr kumimoji="1" lang="en-US" altLang="ja-JP" sz="1600" dirty="0">
              <a:solidFill>
                <a:srgbClr val="FFFFFF"/>
              </a:solidFill>
            </a:endParaRPr>
          </a:p>
          <a:p>
            <a:r>
              <a:rPr kumimoji="1" lang="ja-JP" altLang="en-US" sz="1600" dirty="0">
                <a:solidFill>
                  <a:srgbClr val="FFFFFF"/>
                </a:solidFill>
              </a:rPr>
              <a:t>使用が出来ます！（レンタル利用時条件有）</a:t>
            </a:r>
            <a:endParaRPr kumimoji="1" lang="en-US" altLang="ja-JP" sz="1600" dirty="0">
              <a:solidFill>
                <a:srgbClr val="FFFFFF"/>
              </a:solidFill>
            </a:endParaRPr>
          </a:p>
          <a:p>
            <a:r>
              <a:rPr kumimoji="1" lang="ja-JP" altLang="en-US" sz="1600" dirty="0">
                <a:solidFill>
                  <a:srgbClr val="FFFFFF"/>
                </a:solidFill>
              </a:rPr>
              <a:t>例えば個人ﾌﾟﾛｸﾞﾗﾑ</a:t>
            </a:r>
            <a:r>
              <a:rPr lang="ja-JP" altLang="en-US" sz="1600" dirty="0">
                <a:solidFill>
                  <a:srgbClr val="FFFFFF"/>
                </a:solidFill>
              </a:rPr>
              <a:t>で</a:t>
            </a:r>
            <a:r>
              <a:rPr kumimoji="1" lang="ja-JP" altLang="en-US" sz="1600" dirty="0">
                <a:solidFill>
                  <a:srgbClr val="FFFFFF"/>
                </a:solidFill>
              </a:rPr>
              <a:t>で獲得したｸｰﾎﾟﾝを持ち寄って</a:t>
            </a:r>
            <a:endParaRPr kumimoji="1" lang="en-US" altLang="ja-JP" sz="1600" dirty="0">
              <a:solidFill>
                <a:srgbClr val="FFFFFF"/>
              </a:solidFill>
            </a:endParaRPr>
          </a:p>
          <a:p>
            <a:r>
              <a:rPr kumimoji="1" lang="ja-JP" altLang="en-US" sz="1600" dirty="0">
                <a:solidFill>
                  <a:srgbClr val="FFFFFF"/>
                </a:solidFill>
              </a:rPr>
              <a:t>個</a:t>
            </a:r>
            <a:r>
              <a:rPr lang="ja-JP" altLang="en-US" sz="1600" dirty="0">
                <a:solidFill>
                  <a:srgbClr val="FFFFFF"/>
                </a:solidFill>
              </a:rPr>
              <a:t>ｻﾙ</a:t>
            </a:r>
            <a:r>
              <a:rPr kumimoji="1" lang="ja-JP" altLang="en-US" sz="1600" dirty="0">
                <a:solidFill>
                  <a:srgbClr val="FFFFFF"/>
                </a:solidFill>
              </a:rPr>
              <a:t>仲間とﾚﾝﾀﾙｺｰﾄの割引に使えますし、逆にﾚﾝﾀﾙｺｰﾄ</a:t>
            </a:r>
            <a:endParaRPr kumimoji="1" lang="en-US" altLang="ja-JP" sz="1600" dirty="0">
              <a:solidFill>
                <a:srgbClr val="FFFFFF"/>
              </a:solidFill>
            </a:endParaRPr>
          </a:p>
          <a:p>
            <a:r>
              <a:rPr kumimoji="1" lang="ja-JP" altLang="en-US" sz="1600" dirty="0">
                <a:solidFill>
                  <a:srgbClr val="FFFFFF"/>
                </a:solidFill>
              </a:rPr>
              <a:t>で貯めたｸｰﾎﾟﾝを個</a:t>
            </a:r>
            <a:r>
              <a:rPr lang="ja-JP" altLang="en-US" sz="1600" dirty="0">
                <a:solidFill>
                  <a:srgbClr val="FFFFFF"/>
                </a:solidFill>
              </a:rPr>
              <a:t>ｻﾙ</a:t>
            </a:r>
            <a:r>
              <a:rPr kumimoji="1" lang="ja-JP" altLang="en-US" sz="1600" dirty="0">
                <a:solidFill>
                  <a:srgbClr val="FFFFFF"/>
                </a:solidFill>
              </a:rPr>
              <a:t>参加の際に使えます！</a:t>
            </a:r>
            <a:endParaRPr kumimoji="1" lang="en-US" altLang="ja-JP" sz="1600" dirty="0">
              <a:solidFill>
                <a:srgbClr val="FFFFFF"/>
              </a:solidFill>
            </a:endParaRPr>
          </a:p>
          <a:p>
            <a:endParaRPr kumimoji="1" lang="ja-JP" altLang="en-US" sz="1300" dirty="0">
              <a:solidFill>
                <a:srgbClr val="FFFFFF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3802B4-2FBD-7FAF-F496-B566DEA36E96}"/>
              </a:ext>
            </a:extLst>
          </p:cNvPr>
          <p:cNvSpPr txBox="1"/>
          <p:nvPr/>
        </p:nvSpPr>
        <p:spPr>
          <a:xfrm>
            <a:off x="64008" y="6134725"/>
            <a:ext cx="1056531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b="1" dirty="0"/>
              <a:t>3</a:t>
            </a:r>
            <a:r>
              <a:rPr lang="ja-JP" altLang="en-US" b="1" dirty="0"/>
              <a:t>月中は、スタートダッシュキャンペーンとして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/>
              <a:t>ご登録頂くと３</a:t>
            </a:r>
            <a:r>
              <a:rPr lang="en-US" altLang="ja-JP" b="1" dirty="0"/>
              <a:t>P</a:t>
            </a:r>
            <a:r>
              <a:rPr lang="ja-JP" altLang="en-US" b="1" dirty="0"/>
              <a:t>差し上げます！この機会に移行や新たに始めてみてはいかがでしょうか？</a:t>
            </a:r>
            <a:endParaRPr kumimoji="1" lang="en-US" altLang="ja-JP" b="1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2486226-F049-DCFF-ECF9-421EC2DEA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48060"/>
              </p:ext>
            </p:extLst>
          </p:nvPr>
        </p:nvGraphicFramePr>
        <p:xfrm>
          <a:off x="5229420" y="2039112"/>
          <a:ext cx="6146796" cy="2642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30">
                  <a:extLst>
                    <a:ext uri="{9D8B030D-6E8A-4147-A177-3AD203B41FA5}">
                      <a16:colId xmlns:a16="http://schemas.microsoft.com/office/drawing/2014/main" val="2451347381"/>
                    </a:ext>
                  </a:extLst>
                </a:gridCol>
                <a:gridCol w="455343">
                  <a:extLst>
                    <a:ext uri="{9D8B030D-6E8A-4147-A177-3AD203B41FA5}">
                      <a16:colId xmlns:a16="http://schemas.microsoft.com/office/drawing/2014/main" val="1273454007"/>
                    </a:ext>
                  </a:extLst>
                </a:gridCol>
                <a:gridCol w="2129368">
                  <a:extLst>
                    <a:ext uri="{9D8B030D-6E8A-4147-A177-3AD203B41FA5}">
                      <a16:colId xmlns:a16="http://schemas.microsoft.com/office/drawing/2014/main" val="4205465505"/>
                    </a:ext>
                  </a:extLst>
                </a:gridCol>
                <a:gridCol w="363808">
                  <a:extLst>
                    <a:ext uri="{9D8B030D-6E8A-4147-A177-3AD203B41FA5}">
                      <a16:colId xmlns:a16="http://schemas.microsoft.com/office/drawing/2014/main" val="2002483486"/>
                    </a:ext>
                  </a:extLst>
                </a:gridCol>
                <a:gridCol w="2784247">
                  <a:extLst>
                    <a:ext uri="{9D8B030D-6E8A-4147-A177-3AD203B41FA5}">
                      <a16:colId xmlns:a16="http://schemas.microsoft.com/office/drawing/2014/main" val="2174488331"/>
                    </a:ext>
                  </a:extLst>
                </a:gridCol>
              </a:tblGrid>
              <a:tr h="479140"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項目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変更前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ja-JP" sz="2000" kern="100" dirty="0">
                          <a:effectLst/>
                        </a:rPr>
                        <a:t>→</a:t>
                      </a:r>
                      <a:endParaRPr lang="ja-JP" sz="2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変更後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extLst>
                  <a:ext uri="{0D108BD9-81ED-4DB2-BD59-A6C34878D82A}">
                    <a16:rowId xmlns:a16="http://schemas.microsoft.com/office/drawing/2014/main" val="3287626707"/>
                  </a:ext>
                </a:extLst>
              </a:tr>
              <a:tr h="699796">
                <a:tc rowSpan="2"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付与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ﾚﾝﾀﾙ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</a:rPr>
                        <a:t>ｺｰﾄ</a:t>
                      </a:r>
                      <a:r>
                        <a:rPr lang="en-US" sz="1100" kern="100" dirty="0">
                          <a:effectLst/>
                        </a:rPr>
                        <a:t>1</a:t>
                      </a:r>
                      <a:r>
                        <a:rPr lang="ja-JP" sz="1100" kern="100" dirty="0">
                          <a:effectLst/>
                        </a:rPr>
                        <a:t>時間以上・大会１回参加</a:t>
                      </a:r>
                      <a:endParaRPr lang="en-US" altLang="ja-JP" sz="1100" kern="100" dirty="0">
                        <a:effectLst/>
                      </a:endParaRPr>
                    </a:p>
                    <a:p>
                      <a:pPr algn="ctr"/>
                      <a:r>
                        <a:rPr lang="ja-JP" sz="1100" kern="100" dirty="0">
                          <a:effectLst/>
                        </a:rPr>
                        <a:t>代表者へ</a:t>
                      </a:r>
                      <a:r>
                        <a:rPr lang="en-US" sz="1100" kern="100" dirty="0">
                          <a:effectLst/>
                        </a:rPr>
                        <a:t>1P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ｺｰﾄ</a:t>
                      </a:r>
                      <a:r>
                        <a:rPr lang="en-US" sz="1000" kern="100">
                          <a:effectLst/>
                        </a:rPr>
                        <a:t>1</a:t>
                      </a:r>
                      <a:r>
                        <a:rPr lang="ja-JP" sz="1000" kern="100">
                          <a:effectLst/>
                        </a:rPr>
                        <a:t>時間以上・大会</a:t>
                      </a:r>
                      <a:r>
                        <a:rPr lang="en-US" sz="1000" kern="100">
                          <a:effectLst/>
                        </a:rPr>
                        <a:t>1</a:t>
                      </a:r>
                      <a:r>
                        <a:rPr lang="ja-JP" sz="1000" kern="100">
                          <a:effectLst/>
                        </a:rPr>
                        <a:t>回参加、</a:t>
                      </a:r>
                      <a:endParaRPr lang="en-US" altLang="ja-JP" sz="1000" kern="100">
                        <a:effectLst/>
                      </a:endParaRPr>
                    </a:p>
                    <a:p>
                      <a:pPr algn="ctr"/>
                      <a:r>
                        <a:rPr lang="ja-JP" altLang="en-US" sz="1000" b="1" kern="100">
                          <a:effectLst/>
                        </a:rPr>
                        <a:t>（変更点）チーム全員へ</a:t>
                      </a:r>
                      <a:r>
                        <a:rPr lang="en-US" sz="1000" b="1" kern="100">
                          <a:effectLst/>
                        </a:rPr>
                        <a:t>1P</a:t>
                      </a:r>
                      <a:endParaRPr lang="ja-JP" sz="10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extLst>
                  <a:ext uri="{0D108BD9-81ED-4DB2-BD59-A6C34878D82A}">
                    <a16:rowId xmlns:a16="http://schemas.microsoft.com/office/drawing/2014/main" val="1456401519"/>
                  </a:ext>
                </a:extLst>
              </a:tr>
              <a:tr h="5151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個人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</a:rPr>
                        <a:t>個人参加・ｽｸｰﾙ</a:t>
                      </a:r>
                    </a:p>
                    <a:p>
                      <a:pPr algn="ctr"/>
                      <a:r>
                        <a:rPr lang="en-US" sz="1100" kern="100" dirty="0">
                          <a:effectLst/>
                        </a:rPr>
                        <a:t>1</a:t>
                      </a:r>
                      <a:r>
                        <a:rPr lang="ja-JP" sz="1100" kern="100" dirty="0">
                          <a:effectLst/>
                        </a:rPr>
                        <a:t>回参加、利用者へ</a:t>
                      </a:r>
                      <a:r>
                        <a:rPr lang="en-US" sz="1100" kern="100" dirty="0">
                          <a:effectLst/>
                        </a:rPr>
                        <a:t>1P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変更なし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extLst>
                  <a:ext uri="{0D108BD9-81ED-4DB2-BD59-A6C34878D82A}">
                    <a16:rowId xmlns:a16="http://schemas.microsoft.com/office/drawing/2014/main" val="3057888672"/>
                  </a:ext>
                </a:extLst>
              </a:tr>
              <a:tr h="184689">
                <a:tc rowSpan="3"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還元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ﾚﾝﾀﾙ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</a:rPr>
                        <a:t>２５</a:t>
                      </a:r>
                      <a:r>
                        <a:rPr lang="en-US" sz="1100" kern="100" dirty="0">
                          <a:effectLst/>
                        </a:rPr>
                        <a:t>P</a:t>
                      </a:r>
                      <a:r>
                        <a:rPr lang="ja-JP" sz="1100" kern="100" dirty="0">
                          <a:effectLst/>
                        </a:rPr>
                        <a:t>／１時間無料</a:t>
                      </a:r>
                    </a:p>
                    <a:p>
                      <a:pPr algn="ctr"/>
                      <a:r>
                        <a:rPr lang="ja-JP" sz="1100" kern="100" dirty="0">
                          <a:effectLst/>
                        </a:rPr>
                        <a:t>（還元率</a:t>
                      </a:r>
                      <a:r>
                        <a:rPr lang="en-US" sz="1100" kern="100" dirty="0">
                          <a:effectLst/>
                        </a:rPr>
                        <a:t>4%</a:t>
                      </a:r>
                      <a:r>
                        <a:rPr lang="ja-JP" sz="1100" kern="100" dirty="0">
                          <a:effectLst/>
                        </a:rPr>
                        <a:t>以下）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extLst>
                  <a:ext uri="{0D108BD9-81ED-4DB2-BD59-A6C34878D82A}">
                    <a16:rowId xmlns:a16="http://schemas.microsoft.com/office/drawing/2014/main" val="1067373757"/>
                  </a:ext>
                </a:extLst>
              </a:tr>
              <a:tr h="284745">
                <a:tc vMerge="1"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還元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ﾚﾝﾀﾙ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</a:rPr>
                        <a:t>２５</a:t>
                      </a:r>
                      <a:r>
                        <a:rPr lang="en-US" sz="1100" kern="100" dirty="0">
                          <a:effectLst/>
                        </a:rPr>
                        <a:t>P</a:t>
                      </a:r>
                      <a:r>
                        <a:rPr lang="ja-JP" sz="1100" kern="100" dirty="0">
                          <a:effectLst/>
                        </a:rPr>
                        <a:t>／１時間無料</a:t>
                      </a:r>
                    </a:p>
                    <a:p>
                      <a:pPr algn="ctr"/>
                      <a:r>
                        <a:rPr lang="ja-JP" sz="1100" kern="100" dirty="0">
                          <a:effectLst/>
                        </a:rPr>
                        <a:t>（還元率</a:t>
                      </a:r>
                      <a:r>
                        <a:rPr lang="en-US" sz="1100" kern="100" dirty="0">
                          <a:effectLst/>
                        </a:rPr>
                        <a:t>4%</a:t>
                      </a:r>
                      <a:r>
                        <a:rPr lang="ja-JP" sz="1100" kern="100" dirty="0">
                          <a:effectLst/>
                        </a:rPr>
                        <a:t>以下）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 b="1" kern="100" dirty="0">
                          <a:effectLst/>
                        </a:rPr>
                        <a:t>（変更点）</a:t>
                      </a:r>
                      <a:r>
                        <a:rPr lang="en-US" sz="1000" b="1" kern="100" dirty="0">
                          <a:effectLst/>
                        </a:rPr>
                        <a:t>10</a:t>
                      </a:r>
                      <a:r>
                        <a:rPr lang="ja-JP" sz="1000" b="1" kern="100" dirty="0">
                          <a:effectLst/>
                        </a:rPr>
                        <a:t>ｽﾀﾝﾌﾟ貯め、</a:t>
                      </a:r>
                      <a:endParaRPr lang="en-US" altLang="ja-JP" sz="1000" b="1" kern="100" dirty="0">
                        <a:effectLst/>
                      </a:endParaRPr>
                    </a:p>
                    <a:p>
                      <a:pPr algn="ctr"/>
                      <a:r>
                        <a:rPr lang="ja-JP" sz="1000" b="1" kern="100" dirty="0">
                          <a:effectLst/>
                        </a:rPr>
                        <a:t>ﾁｰﾑ・個人</a:t>
                      </a:r>
                      <a:r>
                        <a:rPr lang="ja-JP" altLang="en-US" sz="1000" b="1" kern="100" dirty="0">
                          <a:effectLst/>
                        </a:rPr>
                        <a:t>共通</a:t>
                      </a:r>
                      <a:r>
                        <a:rPr lang="ja-JP" sz="1000" b="1" kern="100" dirty="0">
                          <a:effectLst/>
                        </a:rPr>
                        <a:t>使用できる</a:t>
                      </a:r>
                      <a:endParaRPr lang="en-US" altLang="ja-JP" sz="1000" b="1" kern="100" dirty="0">
                        <a:effectLst/>
                      </a:endParaRPr>
                    </a:p>
                    <a:p>
                      <a:pPr algn="ctr"/>
                      <a:r>
                        <a:rPr lang="en-US" sz="1000" b="1" kern="100" dirty="0">
                          <a:effectLst/>
                        </a:rPr>
                        <a:t>650</a:t>
                      </a:r>
                      <a:r>
                        <a:rPr lang="ja-JP" sz="1000" b="1" kern="100" dirty="0">
                          <a:effectLst/>
                        </a:rPr>
                        <a:t>円引き</a:t>
                      </a:r>
                      <a:r>
                        <a:rPr lang="ja-JP" altLang="en-US" sz="1000" b="1" kern="100" dirty="0">
                          <a:effectLst/>
                        </a:rPr>
                        <a:t>　</a:t>
                      </a:r>
                      <a:r>
                        <a:rPr lang="ja-JP" sz="1000" b="1" kern="100" dirty="0">
                          <a:effectLst/>
                        </a:rPr>
                        <a:t>※ﾚﾃﾞｨｸﾘは</a:t>
                      </a:r>
                      <a:r>
                        <a:rPr lang="en-US" sz="1000" b="1" kern="100" dirty="0">
                          <a:effectLst/>
                        </a:rPr>
                        <a:t>700</a:t>
                      </a:r>
                      <a:r>
                        <a:rPr lang="ja-JP" sz="1000" b="1" kern="100" dirty="0">
                          <a:effectLst/>
                        </a:rPr>
                        <a:t>円引き</a:t>
                      </a:r>
                      <a:endParaRPr lang="ja-JP" sz="10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extLst>
                  <a:ext uri="{0D108BD9-81ED-4DB2-BD59-A6C34878D82A}">
                    <a16:rowId xmlns:a16="http://schemas.microsoft.com/office/drawing/2014/main" val="4258366089"/>
                  </a:ext>
                </a:extLst>
              </a:tr>
              <a:tr h="4791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>
                          <a:effectLst/>
                        </a:rPr>
                        <a:t>個人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100" kern="100" dirty="0">
                          <a:effectLst/>
                        </a:rPr>
                        <a:t>１０</a:t>
                      </a:r>
                      <a:r>
                        <a:rPr lang="en-US" sz="1100" kern="100" dirty="0">
                          <a:effectLst/>
                        </a:rPr>
                        <a:t>P</a:t>
                      </a:r>
                      <a:r>
                        <a:rPr lang="ja-JP" sz="1100" kern="100" dirty="0">
                          <a:effectLst/>
                        </a:rPr>
                        <a:t>／利用料半額</a:t>
                      </a:r>
                    </a:p>
                    <a:p>
                      <a:pPr algn="ctr"/>
                      <a:r>
                        <a:rPr lang="ja-JP" sz="1100" kern="100" dirty="0">
                          <a:effectLst/>
                        </a:rPr>
                        <a:t>（還元率</a:t>
                      </a:r>
                      <a:r>
                        <a:rPr lang="en-US" sz="1100" kern="100" dirty="0">
                          <a:effectLst/>
                        </a:rPr>
                        <a:t>5%</a:t>
                      </a:r>
                      <a:r>
                        <a:rPr lang="ja-JP" sz="1100" kern="100" dirty="0">
                          <a:effectLst/>
                        </a:rPr>
                        <a:t>）</a:t>
                      </a:r>
                      <a:endParaRPr lang="ja-JP" sz="11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8111" marR="48111" marT="0" marB="0" anchor="ctr" anchorCtr="1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11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49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209</Words>
  <Application>Microsoft Office PowerPoint</Application>
  <PresentationFormat>ワイド画面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游明朝</vt:lpstr>
      <vt:lpstr>Arial</vt:lpstr>
      <vt:lpstr>Calibri</vt:lpstr>
      <vt:lpstr>Office テーマ</vt:lpstr>
      <vt:lpstr>新ｽﾀﾝﾌﾟｶｰﾄﾞご案内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SC美浜店オフィシャル ショップカード終了のお知らせ</dc:title>
  <dc:creator>椎名 真介(shinsuke shiina)</dc:creator>
  <cp:lastModifiedBy>安藤 陸(riku ando)</cp:lastModifiedBy>
  <cp:revision>6</cp:revision>
  <dcterms:created xsi:type="dcterms:W3CDTF">2025-01-22T02:13:24Z</dcterms:created>
  <dcterms:modified xsi:type="dcterms:W3CDTF">2025-02-17T01:13:19Z</dcterms:modified>
</cp:coreProperties>
</file>